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20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18" r:id="rId11"/>
    <p:sldId id="3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463" y="901338"/>
            <a:ext cx="10789920" cy="5826034"/>
          </a:xfrm>
        </p:spPr>
        <p:txBody>
          <a:bodyPr>
            <a:normAutofit/>
          </a:bodyPr>
          <a:lstStyle/>
          <a:p>
            <a:r>
              <a:rPr lang="en-US" sz="2600" dirty="0"/>
              <a:t>Peter </a:t>
            </a:r>
            <a:r>
              <a:rPr lang="en-US" sz="26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3000" dirty="0" smtClean="0">
                <a:solidFill>
                  <a:srgbClr val="C00000"/>
                </a:solidFill>
              </a:rPr>
              <a:t>Lecture 7 (of 7)</a:t>
            </a:r>
            <a:endParaRPr lang="en-US" sz="3000" dirty="0">
              <a:solidFill>
                <a:srgbClr val="C00000"/>
              </a:solidFill>
            </a:endParaRPr>
          </a:p>
          <a:p>
            <a:r>
              <a:rPr lang="en-US" sz="3000" u="sng" dirty="0" smtClean="0">
                <a:solidFill>
                  <a:srgbClr val="C00000"/>
                </a:solidFill>
              </a:rPr>
              <a:t>More on Elliptic Equations and Wrapping Up </a:t>
            </a:r>
            <a:endParaRPr lang="en-US" dirty="0" smtClean="0"/>
          </a:p>
          <a:p>
            <a:pPr algn="just">
              <a:lnSpc>
                <a:spcPct val="120000"/>
              </a:lnSpc>
            </a:pPr>
            <a:r>
              <a:rPr lang="en-US" dirty="0" smtClean="0"/>
              <a:t>Final lecture. Topics:</a:t>
            </a:r>
            <a:endParaRPr lang="en-US" dirty="0" smtClean="0">
              <a:solidFill>
                <a:srgbClr val="0070C0"/>
              </a:solidFill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b="1" dirty="0" smtClean="0">
                <a:solidFill>
                  <a:srgbClr val="0070C0"/>
                </a:solidFill>
              </a:rPr>
              <a:t>A </a:t>
            </a:r>
            <a:r>
              <a:rPr lang="en-US" b="1" dirty="0" smtClean="0">
                <a:solidFill>
                  <a:srgbClr val="002060"/>
                </a:solidFill>
              </a:rPr>
              <a:t>uniqueness theorem </a:t>
            </a:r>
            <a:r>
              <a:rPr lang="en-US" b="1" dirty="0" smtClean="0">
                <a:solidFill>
                  <a:srgbClr val="0070C0"/>
                </a:solidFill>
              </a:rPr>
              <a:t>for Laplace’s and Poisson’s equations</a:t>
            </a:r>
          </a:p>
          <a:p>
            <a:pPr marL="457200" indent="-457200" algn="just">
              <a:lnSpc>
                <a:spcPct val="120000"/>
              </a:lnSpc>
              <a:buAutoNum type="arabicPeriod" startAt="2"/>
            </a:pPr>
            <a:r>
              <a:rPr lang="en-US" b="1" dirty="0" smtClean="0">
                <a:solidFill>
                  <a:srgbClr val="0070C0"/>
                </a:solidFill>
              </a:rPr>
              <a:t>Generalizing the </a:t>
            </a:r>
            <a:r>
              <a:rPr lang="en-US" b="1" dirty="0" err="1" smtClean="0">
                <a:solidFill>
                  <a:srgbClr val="0070C0"/>
                </a:solidFill>
              </a:rPr>
              <a:t>Biot</a:t>
            </a:r>
            <a:r>
              <a:rPr lang="en-US" b="1" dirty="0" smtClean="0">
                <a:solidFill>
                  <a:srgbClr val="0070C0"/>
                </a:solidFill>
              </a:rPr>
              <a:t>-Savart law to inhomogeneous wave equations (sometimes called wave-Poisson equations) - the theory of </a:t>
            </a:r>
            <a:r>
              <a:rPr lang="en-US" b="1" dirty="0" smtClean="0">
                <a:solidFill>
                  <a:srgbClr val="002060"/>
                </a:solidFill>
              </a:rPr>
              <a:t>retarded </a:t>
            </a:r>
            <a:r>
              <a:rPr lang="en-US" b="1" dirty="0">
                <a:solidFill>
                  <a:srgbClr val="002060"/>
                </a:solidFill>
              </a:rPr>
              <a:t>p</a:t>
            </a:r>
            <a:r>
              <a:rPr lang="en-US" b="1" dirty="0" smtClean="0">
                <a:solidFill>
                  <a:srgbClr val="002060"/>
                </a:solidFill>
              </a:rPr>
              <a:t>otentials</a:t>
            </a:r>
            <a:r>
              <a:rPr lang="en-US" b="1" dirty="0" smtClean="0">
                <a:solidFill>
                  <a:srgbClr val="0070C0"/>
                </a:solidFill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US" dirty="0" smtClean="0"/>
              <a:t>Wrapping up:</a:t>
            </a:r>
          </a:p>
          <a:p>
            <a:pPr marL="457200" indent="-457200" algn="just">
              <a:lnSpc>
                <a:spcPct val="120000"/>
              </a:lnSpc>
              <a:buFont typeface="Arial" panose="020B0604020202020204" pitchFamily="34" charset="0"/>
              <a:buAutoNum type="arabicPeriod" startAt="3"/>
            </a:pPr>
            <a:r>
              <a:rPr lang="en-US" b="1" dirty="0" smtClean="0">
                <a:solidFill>
                  <a:srgbClr val="0070C0"/>
                </a:solidFill>
              </a:rPr>
              <a:t> Summary &amp; </a:t>
            </a:r>
            <a:r>
              <a:rPr lang="en-US" b="1" dirty="0" smtClean="0">
                <a:solidFill>
                  <a:srgbClr val="002060"/>
                </a:solidFill>
              </a:rPr>
              <a:t>key results </a:t>
            </a:r>
            <a:r>
              <a:rPr lang="en-US" b="1" dirty="0" smtClean="0">
                <a:solidFill>
                  <a:srgbClr val="0070C0"/>
                </a:solidFill>
              </a:rPr>
              <a:t>for PDE’s</a:t>
            </a:r>
            <a:endParaRPr lang="en-US" b="1" dirty="0" smtClean="0">
              <a:solidFill>
                <a:srgbClr val="FF0000"/>
              </a:solidFill>
            </a:endParaRPr>
          </a:p>
          <a:p>
            <a:pPr algn="just">
              <a:lnSpc>
                <a:spcPct val="120000"/>
              </a:lnSpc>
            </a:pPr>
            <a:endParaRPr lang="en-US" b="1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27462" y="6322423"/>
            <a:ext cx="6374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Next lecture slot is a Q &amp; A session for P.D.E’s</a:t>
            </a:r>
            <a:endParaRPr lang="en-GB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80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44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70055" y="-136632"/>
            <a:ext cx="6740434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1. A Uniqueness Theorem for </a:t>
            </a:r>
            <a:r>
              <a:rPr lang="en-US" sz="2400" b="1" u="sng" dirty="0">
                <a:solidFill>
                  <a:srgbClr val="C00000"/>
                </a:solidFill>
              </a:rPr>
              <a:t>Poisson’s E</a:t>
            </a:r>
            <a:r>
              <a:rPr lang="en-US" sz="2400" b="1" u="sng" dirty="0" smtClean="0">
                <a:solidFill>
                  <a:srgbClr val="C00000"/>
                </a:solidFill>
              </a:rPr>
              <a:t>quation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74629" y="2588807"/>
            <a:ext cx="2612571" cy="2197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0" y="3500846"/>
            <a:ext cx="5844860" cy="325621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4" y="564016"/>
            <a:ext cx="6505303" cy="202478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988" y="2688560"/>
            <a:ext cx="5961017" cy="244039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9548949" y="2690873"/>
            <a:ext cx="2338251" cy="300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825227" y="2541720"/>
            <a:ext cx="2190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(to within a constant)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7908475" y="2326276"/>
            <a:ext cx="1894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The proof:</a:t>
            </a:r>
            <a:endParaRPr lang="en-GB" sz="2000" b="1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4" y="242296"/>
            <a:ext cx="3918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Statement of the result:</a:t>
            </a:r>
            <a:endParaRPr lang="en-GB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65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1919" y="9938"/>
            <a:ext cx="87738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2. The Inhomogeneous Wave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Equ</a:t>
            </a:r>
            <a:r>
              <a:rPr lang="en-US" sz="2400" b="1" u="sng" dirty="0" smtClean="0">
                <a:solidFill>
                  <a:srgbClr val="C00000"/>
                </a:solidFill>
              </a:rPr>
              <a:t>. (or Wave-Poisson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Equ</a:t>
            </a:r>
            <a:r>
              <a:rPr lang="en-US" sz="2400" b="1" u="sng" dirty="0" smtClean="0">
                <a:solidFill>
                  <a:srgbClr val="C00000"/>
                </a:solidFill>
              </a:rPr>
              <a:t>). </a:t>
            </a:r>
          </a:p>
          <a:p>
            <a:r>
              <a:rPr lang="en-US" sz="2400" b="1" u="sng" dirty="0" smtClean="0">
                <a:solidFill>
                  <a:srgbClr val="C00000"/>
                </a:solidFill>
              </a:rPr>
              <a:t>The Theory of Retarded Potentials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7" y="887655"/>
            <a:ext cx="5660572" cy="443645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5756365" y="805818"/>
            <a:ext cx="1711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Last Lecture</a:t>
            </a:r>
            <a:endParaRPr lang="en-GB" sz="2000" b="1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658" y="4039883"/>
            <a:ext cx="6387737" cy="272014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695407" y="3643533"/>
            <a:ext cx="2991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A beautiful generalization</a:t>
            </a:r>
            <a:endParaRPr lang="en-GB" sz="2000" b="1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399" y="1205928"/>
            <a:ext cx="1859281" cy="202203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3513909" y="4978373"/>
            <a:ext cx="365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!</a:t>
            </a:r>
            <a:endParaRPr lang="en-GB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35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82" y="551514"/>
            <a:ext cx="6271181" cy="267051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0" y="17809"/>
            <a:ext cx="58119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2. The </a:t>
            </a:r>
            <a:r>
              <a:rPr lang="en-US" sz="2400" b="1" u="sng" dirty="0">
                <a:solidFill>
                  <a:srgbClr val="C00000"/>
                </a:solidFill>
              </a:rPr>
              <a:t>Theory of Retarded </a:t>
            </a:r>
            <a:r>
              <a:rPr lang="en-US" sz="2400" b="1" u="sng" dirty="0" smtClean="0">
                <a:solidFill>
                  <a:srgbClr val="C00000"/>
                </a:solidFill>
              </a:rPr>
              <a:t>Potentials,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571" y="3294068"/>
            <a:ext cx="7127506" cy="351429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11038114" y="3294069"/>
            <a:ext cx="757646" cy="389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342" y="3294070"/>
            <a:ext cx="2325189" cy="259511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110341" y="3683727"/>
            <a:ext cx="365761" cy="587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73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56997"/>
            <a:ext cx="58119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2. The </a:t>
            </a:r>
            <a:r>
              <a:rPr lang="en-US" sz="2400" b="1" u="sng" dirty="0">
                <a:solidFill>
                  <a:srgbClr val="C00000"/>
                </a:solidFill>
              </a:rPr>
              <a:t>Theory of Retarded Potentials, </a:t>
            </a:r>
            <a:r>
              <a:rPr lang="en-US" sz="2400" b="1" u="sng" dirty="0" err="1">
                <a:solidFill>
                  <a:srgbClr val="C00000"/>
                </a:solidFill>
              </a:rPr>
              <a:t>Cont</a:t>
            </a:r>
            <a:r>
              <a:rPr lang="en-US" sz="2400" b="1" u="sng" dirty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92" y="1276224"/>
            <a:ext cx="7621504" cy="500664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953589" y="776087"/>
            <a:ext cx="3383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Another example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92731" y="6304158"/>
            <a:ext cx="2338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Retarded potential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56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58119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</a:rPr>
              <a:t>2. The Theory of Retarded Potentials, </a:t>
            </a:r>
            <a:r>
              <a:rPr lang="en-US" sz="2400" b="1" u="sng" dirty="0" err="1">
                <a:solidFill>
                  <a:srgbClr val="C00000"/>
                </a:solidFill>
              </a:rPr>
              <a:t>Cont</a:t>
            </a:r>
            <a:r>
              <a:rPr lang="en-US" sz="2400" b="1" u="sng" dirty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0" y="505600"/>
            <a:ext cx="5875597" cy="195021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441" y="1423851"/>
            <a:ext cx="6167745" cy="463731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82" y="5214083"/>
            <a:ext cx="5737693" cy="155900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943600" y="6072181"/>
            <a:ext cx="5941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Key is to replace </a:t>
            </a:r>
            <a:r>
              <a:rPr lang="en-US" sz="2000" i="1" dirty="0" smtClean="0">
                <a:solidFill>
                  <a:srgbClr val="C00000"/>
                </a:solidFill>
              </a:rPr>
              <a:t>t</a:t>
            </a:r>
            <a:r>
              <a:rPr lang="en-US" sz="2000" dirty="0" smtClean="0">
                <a:solidFill>
                  <a:srgbClr val="C00000"/>
                </a:solidFill>
              </a:rPr>
              <a:t> in steady problem by </a:t>
            </a:r>
            <a:r>
              <a:rPr lang="en-US" sz="2000" i="1" dirty="0" smtClean="0">
                <a:solidFill>
                  <a:srgbClr val="C00000"/>
                </a:solidFill>
              </a:rPr>
              <a:t>t</a:t>
            </a:r>
            <a:r>
              <a:rPr lang="en-US" sz="2000" dirty="0" smtClean="0">
                <a:solidFill>
                  <a:srgbClr val="C00000"/>
                </a:solidFill>
              </a:rPr>
              <a:t> – </a:t>
            </a:r>
            <a:r>
              <a:rPr lang="en-US" sz="2000" i="1" dirty="0" smtClean="0">
                <a:solidFill>
                  <a:srgbClr val="C00000"/>
                </a:solidFill>
              </a:rPr>
              <a:t>r</a:t>
            </a:r>
            <a:r>
              <a:rPr lang="en-US" sz="2000" dirty="0" smtClean="0">
                <a:solidFill>
                  <a:srgbClr val="C00000"/>
                </a:solidFill>
              </a:rPr>
              <a:t>/</a:t>
            </a:r>
            <a:r>
              <a:rPr lang="en-US" sz="2000" i="1" dirty="0" smtClean="0">
                <a:solidFill>
                  <a:srgbClr val="C00000"/>
                </a:solidFill>
              </a:rPr>
              <a:t>c.</a:t>
            </a:r>
          </a:p>
          <a:p>
            <a:r>
              <a:rPr lang="en-US" sz="2000" dirty="0" smtClean="0">
                <a:solidFill>
                  <a:srgbClr val="C00000"/>
                </a:solidFill>
              </a:rPr>
              <a:t>Now use superposition.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85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43377" y="-115147"/>
            <a:ext cx="4713213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3. Summary </a:t>
            </a:r>
            <a:r>
              <a:rPr lang="en-US" sz="2400" b="1" u="sng" dirty="0">
                <a:solidFill>
                  <a:srgbClr val="C00000"/>
                </a:solidFill>
              </a:rPr>
              <a:t>&amp; </a:t>
            </a:r>
            <a:r>
              <a:rPr lang="en-US" sz="2400" b="1" u="sng" dirty="0" smtClean="0">
                <a:solidFill>
                  <a:srgbClr val="C00000"/>
                </a:solidFill>
              </a:rPr>
              <a:t>Key Results </a:t>
            </a:r>
            <a:r>
              <a:rPr lang="en-US" sz="2400" b="1" u="sng" dirty="0">
                <a:solidFill>
                  <a:srgbClr val="C00000"/>
                </a:solidFill>
              </a:rPr>
              <a:t>for PDE’s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8" y="390825"/>
            <a:ext cx="7655384" cy="351191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806" y="3990978"/>
            <a:ext cx="7519344" cy="108724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17" y="5218711"/>
            <a:ext cx="8247097" cy="158947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416525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3791" y="-104503"/>
            <a:ext cx="5705793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3. Summary &amp; Key Results for </a:t>
            </a:r>
            <a:r>
              <a:rPr lang="en-US" sz="2400" b="1" u="sng" dirty="0" smtClean="0">
                <a:solidFill>
                  <a:srgbClr val="C00000"/>
                </a:solidFill>
              </a:rPr>
              <a:t>PDE’s,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5" y="378863"/>
            <a:ext cx="6938124" cy="283649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046" y="3297028"/>
            <a:ext cx="5865225" cy="244921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0" y="3967629"/>
            <a:ext cx="6089036" cy="279893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8858402" y="3289456"/>
            <a:ext cx="2259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(in infinite domain):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05156" y="3369561"/>
            <a:ext cx="293913" cy="321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8743406" y="5744301"/>
            <a:ext cx="3448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sz="2000" dirty="0">
                <a:solidFill>
                  <a:srgbClr val="002060"/>
                </a:solidFill>
              </a:rPr>
              <a:t>e</a:t>
            </a:r>
            <a:r>
              <a:rPr lang="en-US" sz="2000" dirty="0" smtClean="0">
                <a:solidFill>
                  <a:srgbClr val="002060"/>
                </a:solidFill>
              </a:rPr>
              <a:t>quivalent to </a:t>
            </a:r>
            <a:r>
              <a:rPr lang="en-US" sz="2000" dirty="0" err="1" smtClean="0">
                <a:solidFill>
                  <a:srgbClr val="002060"/>
                </a:solidFill>
              </a:rPr>
              <a:t>Biot</a:t>
            </a:r>
            <a:r>
              <a:rPr lang="en-US" sz="2000" dirty="0" smtClean="0">
                <a:solidFill>
                  <a:srgbClr val="002060"/>
                </a:solidFill>
              </a:rPr>
              <a:t>-Savart)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9402" y="6128021"/>
            <a:ext cx="22990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sz="2000" dirty="0" smtClean="0">
                <a:solidFill>
                  <a:srgbClr val="002060"/>
                </a:solidFill>
              </a:rPr>
              <a:t>retarded potential)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97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20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2085</TotalTime>
  <Words>204</Words>
  <Application>Microsoft Office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227</cp:revision>
  <dcterms:created xsi:type="dcterms:W3CDTF">2020-08-18T19:44:59Z</dcterms:created>
  <dcterms:modified xsi:type="dcterms:W3CDTF">2020-12-22T11:54:31Z</dcterms:modified>
</cp:coreProperties>
</file>

<file path=docProps/thumbnail.jpeg>
</file>